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C2F"/>
    <a:srgbClr val="F7EADD"/>
    <a:srgbClr val="FFE6CC"/>
    <a:srgbClr val="FFFFCC"/>
    <a:srgbClr val="FF9999"/>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26" autoAdjust="0"/>
  </p:normalViewPr>
  <p:slideViewPr>
    <p:cSldViewPr snapToGrid="0" snapToObjects="1" showGuides="1">
      <p:cViewPr varScale="1">
        <p:scale>
          <a:sx n="12" d="100"/>
          <a:sy n="12" d="100"/>
        </p:scale>
        <p:origin x="1804" y="88"/>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3/22/2024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3/22/2024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mailto:NandanaW@uga.edu" TargetMode="External"/><Relationship Id="rId11" Type="http://schemas.openxmlformats.org/officeDocument/2006/relationships/image" Target="../media/image15.png"/><Relationship Id="rId5" Type="http://schemas.openxmlformats.org/officeDocument/2006/relationships/hyperlink" Target="mailto:Song@uga.edu" TargetMode="External"/><Relationship Id="rId10" Type="http://schemas.openxmlformats.org/officeDocument/2006/relationships/image" Target="../media/image14.png"/><Relationship Id="rId4" Type="http://schemas.openxmlformats.org/officeDocument/2006/relationships/hyperlink" Target="mailto:MMB54078@uga.edu"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EADD"/>
        </a:solidFill>
        <a:effectLst/>
      </p:bgPr>
    </p:bg>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a:xfrm>
            <a:off x="10816" y="6362918"/>
            <a:ext cx="10309926" cy="6826462"/>
          </a:xfrm>
        </p:spPr>
        <p:txBody>
          <a:bodyPr/>
          <a:lstStyle/>
          <a:p>
            <a:pPr marL="571500" indent="-571500">
              <a:buFont typeface="Arial" panose="020B0604020202020204" pitchFamily="34" charset="0"/>
              <a:buChar char="•"/>
            </a:pPr>
            <a:r>
              <a:rPr lang="en-US" sz="4400" dirty="0">
                <a:solidFill>
                  <a:schemeClr val="tx1"/>
                </a:solidFill>
              </a:rPr>
              <a:t>Traditional STEM education relies on static 2-D illustrations, hindering comprehension of 3-D scenarios.</a:t>
            </a:r>
          </a:p>
          <a:p>
            <a:pPr marL="571500" indent="-571500">
              <a:buFont typeface="Arial" panose="020B0604020202020204" pitchFamily="34" charset="0"/>
              <a:buChar char="•"/>
            </a:pPr>
            <a:r>
              <a:rPr lang="en-US" sz="4400" dirty="0">
                <a:solidFill>
                  <a:schemeClr val="tx1"/>
                </a:solidFill>
              </a:rPr>
              <a:t>We aim to create open-source, interactive 3-D simulations to enhance STEM learning experiences.</a:t>
            </a:r>
          </a:p>
          <a:p>
            <a:pPr marL="571500" indent="-571500">
              <a:buFont typeface="Arial" panose="020B0604020202020204" pitchFamily="34" charset="0"/>
              <a:buChar char="•"/>
            </a:pPr>
            <a:r>
              <a:rPr lang="en-US" sz="4400" dirty="0">
                <a:solidFill>
                  <a:schemeClr val="tx1"/>
                </a:solidFill>
              </a:rPr>
              <a:t>This project involves evaluating and selecting the most appropriate software platform for our simulations.</a:t>
            </a:r>
          </a:p>
        </p:txBody>
      </p:sp>
      <p:sp>
        <p:nvSpPr>
          <p:cNvPr id="88" name="Text Placeholder 87">
            <a:extLst>
              <a:ext uri="{FF2B5EF4-FFF2-40B4-BE49-F238E27FC236}">
                <a16:creationId xmlns:a16="http://schemas.microsoft.com/office/drawing/2014/main" id="{ED6BA1F4-974B-AA4D-BF12-3F1211493C26}"/>
              </a:ext>
            </a:extLst>
          </p:cNvPr>
          <p:cNvSpPr>
            <a:spLocks noGrp="1"/>
          </p:cNvSpPr>
          <p:nvPr>
            <p:ph type="body" sz="quarter" idx="11"/>
          </p:nvPr>
        </p:nvSpPr>
        <p:spPr>
          <a:xfrm>
            <a:off x="28969" y="5310048"/>
            <a:ext cx="10048875" cy="1200321"/>
          </a:xfrm>
        </p:spPr>
        <p:txBody>
          <a:bodyPr/>
          <a:lstStyle/>
          <a:p>
            <a:r>
              <a:rPr lang="en-US" sz="6600" dirty="0">
                <a:solidFill>
                  <a:srgbClr val="A80C2F"/>
                </a:solidFill>
              </a:rPr>
              <a:t>Motivation</a:t>
            </a:r>
          </a:p>
        </p:txBody>
      </p:sp>
      <p:sp>
        <p:nvSpPr>
          <p:cNvPr id="89" name="Text Placeholder 88">
            <a:extLst>
              <a:ext uri="{FF2B5EF4-FFF2-40B4-BE49-F238E27FC236}">
                <a16:creationId xmlns:a16="http://schemas.microsoft.com/office/drawing/2014/main" id="{52482D9A-DD3A-3E4D-B5A8-692345FB258E}"/>
              </a:ext>
            </a:extLst>
          </p:cNvPr>
          <p:cNvSpPr>
            <a:spLocks noGrp="1"/>
          </p:cNvSpPr>
          <p:nvPr>
            <p:ph type="body" sz="quarter" idx="20"/>
          </p:nvPr>
        </p:nvSpPr>
        <p:spPr>
          <a:xfrm>
            <a:off x="0" y="13922831"/>
            <a:ext cx="10050462" cy="1200321"/>
          </a:xfrm>
        </p:spPr>
        <p:txBody>
          <a:bodyPr/>
          <a:lstStyle/>
          <a:p>
            <a:r>
              <a:rPr lang="en-US" sz="6600" dirty="0">
                <a:solidFill>
                  <a:srgbClr val="A80C2F"/>
                </a:solidFill>
              </a:rPr>
              <a:t>Method</a:t>
            </a:r>
          </a:p>
        </p:txBody>
      </p:sp>
      <p:sp>
        <p:nvSpPr>
          <p:cNvPr id="98" name="Text Placeholder 97">
            <a:extLst>
              <a:ext uri="{FF2B5EF4-FFF2-40B4-BE49-F238E27FC236}">
                <a16:creationId xmlns:a16="http://schemas.microsoft.com/office/drawing/2014/main" id="{5FF1C2DE-3A2B-6E4D-A87A-F041F0046A3A}"/>
              </a:ext>
            </a:extLst>
          </p:cNvPr>
          <p:cNvSpPr>
            <a:spLocks noGrp="1"/>
          </p:cNvSpPr>
          <p:nvPr>
            <p:ph type="body" sz="quarter" idx="29"/>
          </p:nvPr>
        </p:nvSpPr>
        <p:spPr>
          <a:xfrm>
            <a:off x="430707" y="27091402"/>
            <a:ext cx="10047018" cy="1200321"/>
          </a:xfrm>
        </p:spPr>
        <p:txBody>
          <a:bodyPr/>
          <a:lstStyle/>
          <a:p>
            <a:r>
              <a:rPr lang="en-US" sz="6600" dirty="0">
                <a:solidFill>
                  <a:srgbClr val="A80C2F"/>
                </a:solidFill>
              </a:rPr>
              <a:t>Benefits</a:t>
            </a:r>
          </a:p>
        </p:txBody>
      </p:sp>
      <p:sp>
        <p:nvSpPr>
          <p:cNvPr id="99" name="Text Placeholder 98">
            <a:extLst>
              <a:ext uri="{FF2B5EF4-FFF2-40B4-BE49-F238E27FC236}">
                <a16:creationId xmlns:a16="http://schemas.microsoft.com/office/drawing/2014/main" id="{D5A02CF7-A081-4343-8CE7-EA107BE5C7F0}"/>
              </a:ext>
            </a:extLst>
          </p:cNvPr>
          <p:cNvSpPr>
            <a:spLocks noGrp="1"/>
          </p:cNvSpPr>
          <p:nvPr>
            <p:ph type="body" sz="quarter" idx="30"/>
          </p:nvPr>
        </p:nvSpPr>
        <p:spPr>
          <a:xfrm>
            <a:off x="430707" y="28320915"/>
            <a:ext cx="18397404" cy="4118028"/>
          </a:xfrm>
        </p:spPr>
        <p:txBody>
          <a:bodyPr/>
          <a:lstStyle/>
          <a:p>
            <a:pPr marL="342900" indent="-342900">
              <a:buFont typeface="Arial" panose="020B0604020202020204" pitchFamily="34" charset="0"/>
              <a:buChar char="•"/>
            </a:pPr>
            <a:r>
              <a:rPr lang="en-US" sz="4400" dirty="0">
                <a:solidFill>
                  <a:schemeClr val="tx1"/>
                </a:solidFill>
              </a:rPr>
              <a:t>Immersive simulations will improve understanding of basic and complex concepts like solar eclipses and even more complex ones like parallax</a:t>
            </a:r>
          </a:p>
          <a:p>
            <a:pPr marL="342900" indent="-342900">
              <a:buFont typeface="Arial" panose="020B0604020202020204" pitchFamily="34" charset="0"/>
              <a:buChar char="•"/>
            </a:pPr>
            <a:r>
              <a:rPr lang="en-US" sz="4400" dirty="0">
                <a:solidFill>
                  <a:schemeClr val="tx1"/>
                </a:solidFill>
              </a:rPr>
              <a:t>Simulations will be hosted on our website for free access by colleges, high schools, and individuals with limited resources.</a:t>
            </a:r>
          </a:p>
          <a:p>
            <a:pPr marL="342900" indent="-342900">
              <a:buFont typeface="Arial" panose="020B0604020202020204" pitchFamily="34" charset="0"/>
              <a:buChar char="•"/>
            </a:pPr>
            <a:r>
              <a:rPr lang="en-US" sz="4400" dirty="0">
                <a:solidFill>
                  <a:schemeClr val="tx1"/>
                </a:solidFill>
              </a:rPr>
              <a:t>Code will be open-source, allowing modification to suit specific needs.</a:t>
            </a:r>
          </a:p>
        </p:txBody>
      </p:sp>
      <p:sp>
        <p:nvSpPr>
          <p:cNvPr id="100" name="Text Placeholder 99">
            <a:extLst>
              <a:ext uri="{FF2B5EF4-FFF2-40B4-BE49-F238E27FC236}">
                <a16:creationId xmlns:a16="http://schemas.microsoft.com/office/drawing/2014/main" id="{E1D63EAF-47F9-774B-9E42-7734CFFDC91E}"/>
              </a:ext>
            </a:extLst>
          </p:cNvPr>
          <p:cNvSpPr>
            <a:spLocks noGrp="1"/>
          </p:cNvSpPr>
          <p:nvPr>
            <p:ph type="body" sz="quarter" idx="96"/>
          </p:nvPr>
        </p:nvSpPr>
        <p:spPr>
          <a:xfrm>
            <a:off x="-18151" y="14885008"/>
            <a:ext cx="10338893" cy="11024534"/>
          </a:xfrm>
        </p:spPr>
        <p:txBody>
          <a:bodyPr/>
          <a:lstStyle/>
          <a:p>
            <a:pPr marL="342900" indent="-342900">
              <a:buFont typeface="Arial" panose="020B0604020202020204" pitchFamily="34" charset="0"/>
              <a:buChar char="•"/>
            </a:pPr>
            <a:r>
              <a:rPr lang="en-US" sz="4400" dirty="0">
                <a:solidFill>
                  <a:schemeClr val="tx1"/>
                </a:solidFill>
              </a:rPr>
              <a:t>Compiled list of top 3-D simulation platforms.</a:t>
            </a:r>
          </a:p>
          <a:p>
            <a:pPr marL="342900" indent="-342900">
              <a:buFont typeface="Arial" panose="020B0604020202020204" pitchFamily="34" charset="0"/>
              <a:buChar char="•"/>
            </a:pPr>
            <a:r>
              <a:rPr lang="en-US" sz="4400" dirty="0">
                <a:solidFill>
                  <a:schemeClr val="tx1"/>
                </a:solidFill>
              </a:rPr>
              <a:t>Conducted thorough research on each platform, assessing Benefits, Limitations, Capabilities, Costs, System Requirements, and VR/Mobile AR features, and documented findings in a shared spreadsheet.</a:t>
            </a:r>
          </a:p>
          <a:p>
            <a:pPr marL="342900" indent="-342900">
              <a:buFont typeface="Arial" panose="020B0604020202020204" pitchFamily="34" charset="0"/>
              <a:buChar char="•"/>
            </a:pPr>
            <a:r>
              <a:rPr lang="en-US" sz="4400" dirty="0">
                <a:solidFill>
                  <a:schemeClr val="tx1"/>
                </a:solidFill>
              </a:rPr>
              <a:t>Identified Unity and Blender as preferred choices due to intuitive interfaces, affordability, and strong mobile/VR support.</a:t>
            </a:r>
          </a:p>
          <a:p>
            <a:pPr marL="342900" indent="-342900">
              <a:buFont typeface="Arial" panose="020B0604020202020204" pitchFamily="34" charset="0"/>
              <a:buChar char="•"/>
            </a:pPr>
            <a:r>
              <a:rPr lang="en-US" sz="4400" dirty="0">
                <a:solidFill>
                  <a:schemeClr val="tx1"/>
                </a:solidFill>
              </a:rPr>
              <a:t>Also, this comparison helps the research team to identify potential grant opportunities for funding support.</a:t>
            </a:r>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a:xfrm>
            <a:off x="238914" y="108851"/>
            <a:ext cx="43413372" cy="2730592"/>
          </a:xfrm>
        </p:spPr>
        <p:txBody>
          <a:bodyPr>
            <a:normAutofit/>
          </a:bodyPr>
          <a:lstStyle/>
          <a:p>
            <a:r>
              <a:rPr lang="en-US" sz="11500" dirty="0">
                <a:solidFill>
                  <a:srgbClr val="A80C2F"/>
                </a:solidFill>
              </a:rPr>
              <a:t>Evaluating and Selecting the Best Platform for 3-D STEM Simulations</a:t>
            </a:r>
          </a:p>
        </p:txBody>
      </p:sp>
      <p:graphicFrame>
        <p:nvGraphicFramePr>
          <p:cNvPr id="2" name="Table 1">
            <a:extLst>
              <a:ext uri="{FF2B5EF4-FFF2-40B4-BE49-F238E27FC236}">
                <a16:creationId xmlns:a16="http://schemas.microsoft.com/office/drawing/2014/main" id="{1D1CF189-8B58-9068-AEC9-D175CCC0AE7D}"/>
              </a:ext>
            </a:extLst>
          </p:cNvPr>
          <p:cNvGraphicFramePr>
            <a:graphicFrameLocks noGrp="1"/>
          </p:cNvGraphicFramePr>
          <p:nvPr>
            <p:extLst>
              <p:ext uri="{D42A27DB-BD31-4B8C-83A1-F6EECF244321}">
                <p14:modId xmlns:p14="http://schemas.microsoft.com/office/powerpoint/2010/main" val="3650374152"/>
              </p:ext>
            </p:extLst>
          </p:nvPr>
        </p:nvGraphicFramePr>
        <p:xfrm>
          <a:off x="10312400" y="5297559"/>
          <a:ext cx="33339963" cy="21876093"/>
        </p:xfrm>
        <a:graphic>
          <a:graphicData uri="http://schemas.openxmlformats.org/drawingml/2006/table">
            <a:tbl>
              <a:tblPr firstRow="1" bandRow="1">
                <a:tableStyleId>{073A0DAA-6AF3-43AB-8588-CEC1D06C72B9}</a:tableStyleId>
              </a:tblPr>
              <a:tblGrid>
                <a:gridCol w="3791743">
                  <a:extLst>
                    <a:ext uri="{9D8B030D-6E8A-4147-A177-3AD203B41FA5}">
                      <a16:colId xmlns:a16="http://schemas.microsoft.com/office/drawing/2014/main" val="656164597"/>
                    </a:ext>
                  </a:extLst>
                </a:gridCol>
                <a:gridCol w="5482216">
                  <a:extLst>
                    <a:ext uri="{9D8B030D-6E8A-4147-A177-3AD203B41FA5}">
                      <a16:colId xmlns:a16="http://schemas.microsoft.com/office/drawing/2014/main" val="435323731"/>
                    </a:ext>
                  </a:extLst>
                </a:gridCol>
                <a:gridCol w="3964297">
                  <a:extLst>
                    <a:ext uri="{9D8B030D-6E8A-4147-A177-3AD203B41FA5}">
                      <a16:colId xmlns:a16="http://schemas.microsoft.com/office/drawing/2014/main" val="666596229"/>
                    </a:ext>
                  </a:extLst>
                </a:gridCol>
                <a:gridCol w="5034590">
                  <a:extLst>
                    <a:ext uri="{9D8B030D-6E8A-4147-A177-3AD203B41FA5}">
                      <a16:colId xmlns:a16="http://schemas.microsoft.com/office/drawing/2014/main" val="4260725379"/>
                    </a:ext>
                  </a:extLst>
                </a:gridCol>
                <a:gridCol w="2163023">
                  <a:extLst>
                    <a:ext uri="{9D8B030D-6E8A-4147-A177-3AD203B41FA5}">
                      <a16:colId xmlns:a16="http://schemas.microsoft.com/office/drawing/2014/main" val="4117010088"/>
                    </a:ext>
                  </a:extLst>
                </a:gridCol>
                <a:gridCol w="4987255">
                  <a:extLst>
                    <a:ext uri="{9D8B030D-6E8A-4147-A177-3AD203B41FA5}">
                      <a16:colId xmlns:a16="http://schemas.microsoft.com/office/drawing/2014/main" val="2585140144"/>
                    </a:ext>
                  </a:extLst>
                </a:gridCol>
                <a:gridCol w="7916839">
                  <a:extLst>
                    <a:ext uri="{9D8B030D-6E8A-4147-A177-3AD203B41FA5}">
                      <a16:colId xmlns:a16="http://schemas.microsoft.com/office/drawing/2014/main" val="1909469626"/>
                    </a:ext>
                  </a:extLst>
                </a:gridCol>
              </a:tblGrid>
              <a:tr h="2524936">
                <a:tc>
                  <a:txBody>
                    <a:bodyPr/>
                    <a:lstStyle/>
                    <a:p>
                      <a:endParaRPr lang="en-US" dirty="0"/>
                    </a:p>
                  </a:txBody>
                  <a:tcPr>
                    <a:solidFill>
                      <a:schemeClr val="dk1"/>
                    </a:solidFill>
                  </a:tcPr>
                </a:tc>
                <a:tc>
                  <a:txBody>
                    <a:bodyPr/>
                    <a:lstStyle/>
                    <a:p>
                      <a:r>
                        <a:rPr lang="en-US" sz="5400" dirty="0"/>
                        <a:t>Benefits</a:t>
                      </a:r>
                    </a:p>
                  </a:txBody>
                  <a:tcPr>
                    <a:solidFill>
                      <a:schemeClr val="dk1"/>
                    </a:solidFill>
                  </a:tcPr>
                </a:tc>
                <a:tc>
                  <a:txBody>
                    <a:bodyPr/>
                    <a:lstStyle/>
                    <a:p>
                      <a:r>
                        <a:rPr lang="en-US" sz="5400" dirty="0"/>
                        <a:t>Limitations</a:t>
                      </a:r>
                    </a:p>
                  </a:txBody>
                  <a:tcPr>
                    <a:solidFill>
                      <a:schemeClr val="dk1"/>
                    </a:solidFill>
                  </a:tcPr>
                </a:tc>
                <a:tc>
                  <a:txBody>
                    <a:bodyPr/>
                    <a:lstStyle/>
                    <a:p>
                      <a:r>
                        <a:rPr lang="en-US" sz="5400" dirty="0"/>
                        <a:t>Capabilities</a:t>
                      </a:r>
                    </a:p>
                  </a:txBody>
                  <a:tcPr>
                    <a:solidFill>
                      <a:schemeClr val="dk1"/>
                    </a:solidFill>
                  </a:tcPr>
                </a:tc>
                <a:tc>
                  <a:txBody>
                    <a:bodyPr/>
                    <a:lstStyle/>
                    <a:p>
                      <a:r>
                        <a:rPr lang="en-US" sz="5400" dirty="0"/>
                        <a:t>Price</a:t>
                      </a:r>
                    </a:p>
                  </a:txBody>
                  <a:tcPr>
                    <a:solidFill>
                      <a:schemeClr val="dk1"/>
                    </a:solidFill>
                  </a:tcPr>
                </a:tc>
                <a:tc>
                  <a:txBody>
                    <a:bodyPr/>
                    <a:lstStyle/>
                    <a:p>
                      <a:r>
                        <a:rPr lang="en-US" sz="5400" dirty="0"/>
                        <a:t>System Requirements</a:t>
                      </a:r>
                    </a:p>
                  </a:txBody>
                  <a:tcPr>
                    <a:solidFill>
                      <a:schemeClr val="dk1"/>
                    </a:solidFill>
                  </a:tcPr>
                </a:tc>
                <a:tc>
                  <a:txBody>
                    <a:bodyPr/>
                    <a:lstStyle/>
                    <a:p>
                      <a:r>
                        <a:rPr lang="en-US" sz="5400" b="1" i="0" u="none" strike="noStrike" kern="1200" dirty="0">
                          <a:solidFill>
                            <a:schemeClr val="lt1"/>
                          </a:solidFill>
                          <a:effectLst/>
                          <a:latin typeface="+mn-lt"/>
                          <a:ea typeface="+mn-ea"/>
                          <a:cs typeface="+mn-cs"/>
                        </a:rPr>
                        <a:t>VR Capabilities</a:t>
                      </a:r>
                      <a:endParaRPr lang="en-US" sz="5400" b="1" dirty="0"/>
                    </a:p>
                  </a:txBody>
                  <a:tcPr>
                    <a:solidFill>
                      <a:schemeClr val="dk1"/>
                    </a:solidFill>
                  </a:tcPr>
                </a:tc>
                <a:extLst>
                  <a:ext uri="{0D108BD9-81ED-4DB2-BD59-A6C34878D82A}">
                    <a16:rowId xmlns:a16="http://schemas.microsoft.com/office/drawing/2014/main" val="3512590928"/>
                  </a:ext>
                </a:extLst>
              </a:tr>
              <a:tr h="3596387">
                <a:tc>
                  <a:txBody>
                    <a:bodyPr/>
                    <a:lstStyle/>
                    <a:p>
                      <a:r>
                        <a:rPr lang="en-US" sz="5000" dirty="0"/>
                        <a:t>Unreal Engine</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Can make interactive simulations.</a:t>
                      </a:r>
                    </a:p>
                    <a:p>
                      <a:pPr marL="571500" indent="-571500">
                        <a:buFont typeface="Arial" panose="020B0604020202020204" pitchFamily="34" charset="0"/>
                        <a:buChar char="•"/>
                      </a:pPr>
                      <a:r>
                        <a:rPr lang="en-US" sz="3600" dirty="0"/>
                        <a:t>Cutting-edge graphics and physics.</a:t>
                      </a:r>
                    </a:p>
                    <a:p>
                      <a:pPr marL="571500" indent="-571500">
                        <a:buFont typeface="Arial" panose="020B0604020202020204" pitchFamily="34" charset="0"/>
                        <a:buChar char="•"/>
                      </a:pPr>
                      <a:r>
                        <a:rPr lang="en-US" sz="3600" dirty="0"/>
                        <a:t>Highly developed engine.</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Written in C++, not very beginner-friendly.</a:t>
                      </a:r>
                    </a:p>
                    <a:p>
                      <a:pPr marL="571500" indent="-571500">
                        <a:buFont typeface="Arial" panose="020B0604020202020204" pitchFamily="34" charset="0"/>
                        <a:buChar char="•"/>
                      </a:pPr>
                      <a:r>
                        <a:rPr lang="en-US" sz="3600" dirty="0"/>
                        <a:t>Supports VR, but FPS games are its main focus.</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Best graphics of any other platform.</a:t>
                      </a:r>
                    </a:p>
                    <a:p>
                      <a:pPr marL="571500" indent="-571500">
                        <a:buFont typeface="Arial" panose="020B0604020202020204" pitchFamily="34" charset="0"/>
                        <a:buChar char="•"/>
                      </a:pPr>
                      <a:r>
                        <a:rPr lang="en-US" sz="3600" dirty="0"/>
                        <a:t>Can create games, videos, and simulations.</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Free!</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CPU - Quad-core Intel or AMD, 2.5 GHz or faster</a:t>
                      </a:r>
                    </a:p>
                    <a:p>
                      <a:pPr marL="571500" indent="-571500">
                        <a:buFont typeface="Arial" panose="020B0604020202020204" pitchFamily="34" charset="0"/>
                        <a:buChar char="•"/>
                      </a:pPr>
                      <a:r>
                        <a:rPr lang="en-US" sz="3600" dirty="0"/>
                        <a:t>Memory - 8 GB RAM</a:t>
                      </a:r>
                    </a:p>
                    <a:p>
                      <a:pPr marL="571500" indent="-571500">
                        <a:buFont typeface="Arial" panose="020B0604020202020204" pitchFamily="34" charset="0"/>
                        <a:buChar char="•"/>
                      </a:pPr>
                      <a:r>
                        <a:rPr lang="en-US" sz="3600" dirty="0"/>
                        <a:t>Graphics - DirectX 11 or 12 </a:t>
                      </a:r>
                    </a:p>
                    <a:p>
                      <a:pPr marL="571500" indent="-571500">
                        <a:buFont typeface="Arial" panose="020B0604020202020204" pitchFamily="34" charset="0"/>
                        <a:buChar char="•"/>
                      </a:pPr>
                      <a:endParaRPr lang="en-US" sz="3600" dirty="0"/>
                    </a:p>
                  </a:txBody>
                  <a:tcPr>
                    <a:solidFill>
                      <a:schemeClr val="dk1">
                        <a:tint val="40000"/>
                      </a:schemeClr>
                    </a:solidFill>
                  </a:tcPr>
                </a:tc>
                <a:tc>
                  <a:txBody>
                    <a:bodyPr/>
                    <a:lstStyle/>
                    <a:p>
                      <a:pPr marL="571500" indent="-571500">
                        <a:buFont typeface="Arial" panose="020B0604020202020204" pitchFamily="34" charset="0"/>
                        <a:buChar char="•"/>
                      </a:pPr>
                      <a:r>
                        <a:rPr lang="en-US" sz="3600" dirty="0"/>
                        <a:t>Great for creating VR applications.</a:t>
                      </a:r>
                    </a:p>
                    <a:p>
                      <a:pPr marL="571500" indent="-571500">
                        <a:buFont typeface="Arial" panose="020B0604020202020204" pitchFamily="34" charset="0"/>
                        <a:buChar char="•"/>
                      </a:pPr>
                      <a:r>
                        <a:rPr lang="en-US" sz="3600" dirty="0"/>
                        <a:t>Can also create animations while using VR.</a:t>
                      </a:r>
                    </a:p>
                    <a:p>
                      <a:pPr marL="571500" indent="-571500">
                        <a:buFont typeface="Arial" panose="020B0604020202020204" pitchFamily="34" charset="0"/>
                        <a:buChar char="•"/>
                      </a:pPr>
                      <a:r>
                        <a:rPr lang="en-US" sz="3600" dirty="0"/>
                        <a:t>Has face tracking features</a:t>
                      </a:r>
                    </a:p>
                    <a:p>
                      <a:pPr marL="571500" indent="-571500">
                        <a:buFont typeface="Arial" panose="020B0604020202020204" pitchFamily="34" charset="0"/>
                        <a:buChar char="•"/>
                      </a:pPr>
                      <a:r>
                        <a:rPr lang="en-US" sz="3600" dirty="0"/>
                        <a:t>Can create both Android and Apple apps using a single code path.</a:t>
                      </a:r>
                    </a:p>
                    <a:p>
                      <a:pPr marL="571500" indent="-571500">
                        <a:buFont typeface="Arial" panose="020B0604020202020204" pitchFamily="34" charset="0"/>
                        <a:buChar char="•"/>
                      </a:pPr>
                      <a:endParaRPr lang="en-US" sz="3600" dirty="0"/>
                    </a:p>
                  </a:txBody>
                  <a:tcPr>
                    <a:solidFill>
                      <a:schemeClr val="dk1">
                        <a:tint val="40000"/>
                      </a:schemeClr>
                    </a:solidFill>
                  </a:tcPr>
                </a:tc>
                <a:extLst>
                  <a:ext uri="{0D108BD9-81ED-4DB2-BD59-A6C34878D82A}">
                    <a16:rowId xmlns:a16="http://schemas.microsoft.com/office/drawing/2014/main" val="2017023458"/>
                  </a:ext>
                </a:extLst>
              </a:tr>
              <a:tr h="4533375">
                <a:tc>
                  <a:txBody>
                    <a:bodyPr/>
                    <a:lstStyle/>
                    <a:p>
                      <a:r>
                        <a:rPr lang="en-US" sz="5400" dirty="0"/>
                        <a:t>Unity</a:t>
                      </a:r>
                    </a:p>
                  </a:txBody>
                  <a:tcPr>
                    <a:solidFill>
                      <a:schemeClr val="dk1">
                        <a:tint val="20000"/>
                      </a:schemeClr>
                    </a:solidFill>
                  </a:tcPr>
                </a:tc>
                <a:tc>
                  <a:txBody>
                    <a:bodyPr/>
                    <a:lstStyle/>
                    <a:p>
                      <a:pPr marL="1143000" indent="-1143000">
                        <a:buFont typeface="Arial" panose="020B0604020202020204" pitchFamily="34" charset="0"/>
                        <a:buChar char="•"/>
                      </a:pPr>
                      <a:r>
                        <a:rPr lang="en-US" sz="3600" dirty="0"/>
                        <a:t>Supports interactive simulations.</a:t>
                      </a:r>
                    </a:p>
                    <a:p>
                      <a:pPr marL="1143000" marR="0" lvl="0" indent="-1143000" algn="l" defTabSz="4388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t>Written in C+, Beginner-friendly.</a:t>
                      </a:r>
                    </a:p>
                    <a:p>
                      <a:pPr marL="1143000" indent="-1143000">
                        <a:buFont typeface="Arial" panose="020B0604020202020204" pitchFamily="34" charset="0"/>
                        <a:buChar char="•"/>
                      </a:pPr>
                      <a:r>
                        <a:rPr lang="en-US" sz="3600" dirty="0"/>
                        <a:t>A strong community to help if you get stuck.</a:t>
                      </a:r>
                    </a:p>
                    <a:p>
                      <a:pPr marL="1143000" indent="-1143000">
                        <a:buFont typeface="Arial" panose="020B0604020202020204" pitchFamily="34" charset="0"/>
                        <a:buChar char="•"/>
                      </a:pPr>
                      <a:endParaRPr lang="en-US" sz="3600" dirty="0"/>
                    </a:p>
                  </a:txBody>
                  <a:tcPr>
                    <a:solidFill>
                      <a:schemeClr val="dk1">
                        <a:tint val="20000"/>
                      </a:schemeClr>
                    </a:solidFill>
                  </a:tcPr>
                </a:tc>
                <a:tc>
                  <a:txBody>
                    <a:bodyPr/>
                    <a:lstStyle/>
                    <a:p>
                      <a:pPr marL="571500" indent="-571500">
                        <a:buFont typeface="Arial" panose="020B0604020202020204" pitchFamily="34" charset="0"/>
                        <a:buChar char="•"/>
                      </a:pPr>
                      <a:r>
                        <a:rPr lang="en-US" sz="3600" dirty="0"/>
                        <a:t>Not the best for large, complex programs</a:t>
                      </a:r>
                    </a:p>
                  </a:txBody>
                  <a:tcPr>
                    <a:solidFill>
                      <a:schemeClr val="dk1">
                        <a:tint val="20000"/>
                      </a:schemeClr>
                    </a:solidFill>
                  </a:tcPr>
                </a:tc>
                <a:tc>
                  <a:txBody>
                    <a:bodyPr/>
                    <a:lstStyle/>
                    <a:p>
                      <a:pPr marL="571500" indent="-571500">
                        <a:buFont typeface="Arial" panose="020B0604020202020204" pitchFamily="34" charset="0"/>
                        <a:buChar char="•"/>
                      </a:pPr>
                      <a:r>
                        <a:rPr lang="en-US" sz="3600" dirty="0"/>
                        <a:t>Can produce realistic, interactive games</a:t>
                      </a:r>
                    </a:p>
                    <a:p>
                      <a:pPr marL="571500" indent="-571500">
                        <a:buFont typeface="Arial" panose="020B0604020202020204" pitchFamily="34" charset="0"/>
                        <a:buChar char="•"/>
                      </a:pPr>
                      <a:r>
                        <a:rPr lang="en-US" sz="3600" dirty="0"/>
                        <a:t>Can create games, videos, and simulations</a:t>
                      </a:r>
                    </a:p>
                  </a:txBody>
                  <a:tcPr>
                    <a:solidFill>
                      <a:schemeClr val="dk1">
                        <a:tint val="20000"/>
                      </a:schemeClr>
                    </a:solidFill>
                  </a:tcPr>
                </a:tc>
                <a:tc>
                  <a:txBody>
                    <a:bodyPr/>
                    <a:lstStyle/>
                    <a:p>
                      <a:pPr marL="571500" indent="-571500">
                        <a:buFont typeface="Arial" panose="020B0604020202020204" pitchFamily="34" charset="0"/>
                        <a:buChar char="•"/>
                      </a:pPr>
                      <a:r>
                        <a:rPr lang="en-US" sz="3600" dirty="0"/>
                        <a:t>Free!</a:t>
                      </a:r>
                    </a:p>
                  </a:txBody>
                  <a:tcPr>
                    <a:solidFill>
                      <a:schemeClr val="dk1">
                        <a:tint val="20000"/>
                      </a:schemeClr>
                    </a:solidFill>
                  </a:tcPr>
                </a:tc>
                <a:tc>
                  <a:txBody>
                    <a:bodyPr/>
                    <a:lstStyle/>
                    <a:p>
                      <a:pPr marL="571500" indent="-571500">
                        <a:buFont typeface="Arial" panose="020B0604020202020204" pitchFamily="34" charset="0"/>
                        <a:buChar char="•"/>
                      </a:pPr>
                      <a:r>
                        <a:rPr lang="en-US" sz="3600" dirty="0"/>
                        <a:t>CPU - X64 architecture with SSE2 support</a:t>
                      </a:r>
                    </a:p>
                    <a:p>
                      <a:pPr marL="571500" indent="-571500">
                        <a:buFont typeface="Arial" panose="020B0604020202020204" pitchFamily="34" charset="0"/>
                        <a:buChar char="•"/>
                      </a:pPr>
                      <a:r>
                        <a:rPr lang="en-US" sz="3600" dirty="0"/>
                        <a:t>Graphics - DX10, DX11, and DX12-capable GPUs</a:t>
                      </a:r>
                    </a:p>
                    <a:p>
                      <a:pPr marL="571500" indent="-571500">
                        <a:buFont typeface="Arial" panose="020B0604020202020204" pitchFamily="34" charset="0"/>
                        <a:buChar char="•"/>
                      </a:pPr>
                      <a:endParaRPr lang="en-US" sz="3600" dirty="0"/>
                    </a:p>
                  </a:txBody>
                  <a:tcPr>
                    <a:solidFill>
                      <a:schemeClr val="dk1">
                        <a:tint val="20000"/>
                      </a:schemeClr>
                    </a:solidFill>
                  </a:tcPr>
                </a:tc>
                <a:tc>
                  <a:txBody>
                    <a:bodyPr/>
                    <a:lstStyle/>
                    <a:p>
                      <a:pPr marL="571500" indent="-571500">
                        <a:buFont typeface="Arial" panose="020B0604020202020204" pitchFamily="34" charset="0"/>
                        <a:buChar char="•"/>
                      </a:pPr>
                      <a:r>
                        <a:rPr lang="en-US" sz="3600" baseline="0" dirty="0"/>
                        <a:t>Can make simulations in VR.</a:t>
                      </a:r>
                    </a:p>
                    <a:p>
                      <a:pPr marL="571500" indent="-571500">
                        <a:buFont typeface="Arial" panose="020B0604020202020204" pitchFamily="34" charset="0"/>
                        <a:buChar char="•"/>
                      </a:pPr>
                      <a:r>
                        <a:rPr lang="en-US" sz="3600" baseline="0" dirty="0"/>
                        <a:t>Seems to be a little less user friendly when it comes to VR</a:t>
                      </a:r>
                    </a:p>
                    <a:p>
                      <a:pPr marL="571500" indent="-571500">
                        <a:buFont typeface="Arial" panose="020B0604020202020204" pitchFamily="34" charset="0"/>
                        <a:buChar char="•"/>
                      </a:pPr>
                      <a:r>
                        <a:rPr lang="en-US" sz="3600" baseline="0" dirty="0"/>
                        <a:t>“[Can] deploy across multiple mobile and wearable AR devices”</a:t>
                      </a:r>
                    </a:p>
                    <a:p>
                      <a:pPr marL="571500" indent="-571500">
                        <a:buFont typeface="Arial" panose="020B0604020202020204" pitchFamily="34" charset="0"/>
                        <a:buChar char="•"/>
                      </a:pPr>
                      <a:r>
                        <a:rPr lang="en-US" sz="3600" baseline="0" dirty="0"/>
                        <a:t>Has walk through tutorials for AR/VR</a:t>
                      </a:r>
                    </a:p>
                  </a:txBody>
                  <a:tcPr>
                    <a:solidFill>
                      <a:schemeClr val="dk1">
                        <a:tint val="20000"/>
                      </a:schemeClr>
                    </a:solidFill>
                  </a:tcPr>
                </a:tc>
                <a:extLst>
                  <a:ext uri="{0D108BD9-81ED-4DB2-BD59-A6C34878D82A}">
                    <a16:rowId xmlns:a16="http://schemas.microsoft.com/office/drawing/2014/main" val="2843917802"/>
                  </a:ext>
                </a:extLst>
              </a:tr>
              <a:tr h="3544275">
                <a:tc>
                  <a:txBody>
                    <a:bodyPr/>
                    <a:lstStyle/>
                    <a:p>
                      <a:r>
                        <a:rPr lang="en-US" sz="5400" dirty="0"/>
                        <a:t>Blender</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Can make interactive simulations.</a:t>
                      </a:r>
                    </a:p>
                    <a:p>
                      <a:pPr marL="571500" indent="-571500">
                        <a:buFont typeface="Arial" panose="020B0604020202020204" pitchFamily="34" charset="0"/>
                        <a:buChar char="•"/>
                      </a:pPr>
                      <a:r>
                        <a:rPr lang="en-US" sz="3600" dirty="0"/>
                        <a:t>Free open-source 3D models already available.</a:t>
                      </a:r>
                    </a:p>
                    <a:p>
                      <a:pPr marL="571500" indent="-571500">
                        <a:buFont typeface="Arial" panose="020B0604020202020204" pitchFamily="34" charset="0"/>
                        <a:buChar char="•"/>
                      </a:pPr>
                      <a:r>
                        <a:rPr lang="en-US" sz="3600" dirty="0"/>
                        <a:t>Open-source with a large community to help you.</a:t>
                      </a:r>
                    </a:p>
                    <a:p>
                      <a:pPr marL="571500" indent="-571500">
                        <a:buFont typeface="Arial" panose="020B0604020202020204" pitchFamily="34" charset="0"/>
                        <a:buChar char="•"/>
                      </a:pPr>
                      <a:endParaRPr lang="en-US" sz="3600" dirty="0"/>
                    </a:p>
                  </a:txBody>
                  <a:tcPr>
                    <a:solidFill>
                      <a:schemeClr val="dk1">
                        <a:tint val="40000"/>
                      </a:schemeClr>
                    </a:solidFill>
                  </a:tcPr>
                </a:tc>
                <a:tc>
                  <a:txBody>
                    <a:bodyPr/>
                    <a:lstStyle/>
                    <a:p>
                      <a:pPr marL="571500" indent="-571500">
                        <a:buFont typeface="Arial" panose="020B0604020202020204" pitchFamily="34" charset="0"/>
                        <a:buChar char="•"/>
                      </a:pPr>
                      <a:r>
                        <a:rPr lang="en-US" sz="3600" dirty="0"/>
                        <a:t>Difficult to learn as a beginner, but gets easier.</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Can do everything from animations to video editing to creating interactive games</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Free!</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CPU - 64-bit quad-core with SSE2 support</a:t>
                      </a:r>
                    </a:p>
                    <a:p>
                      <a:pPr marL="571500" indent="-571500">
                        <a:buFont typeface="Arial" panose="020B0604020202020204" pitchFamily="34" charset="0"/>
                        <a:buChar char="•"/>
                      </a:pPr>
                      <a:r>
                        <a:rPr lang="en-US" sz="3600" dirty="0"/>
                        <a:t>Memory - 8GB RAM</a:t>
                      </a:r>
                    </a:p>
                    <a:p>
                      <a:pPr marL="571500" indent="-571500">
                        <a:buFont typeface="Arial" panose="020B0604020202020204" pitchFamily="34" charset="0"/>
                        <a:buChar char="•"/>
                      </a:pPr>
                      <a:r>
                        <a:rPr lang="en-US" sz="3600" dirty="0"/>
                        <a:t>Graphics card with 2 GB RAM</a:t>
                      </a:r>
                    </a:p>
                    <a:p>
                      <a:pPr marL="571500" indent="-571500">
                        <a:buFont typeface="Arial" panose="020B0604020202020204" pitchFamily="34" charset="0"/>
                        <a:buChar char="•"/>
                      </a:pPr>
                      <a:endParaRPr lang="en-US" sz="3600" dirty="0"/>
                    </a:p>
                  </a:txBody>
                  <a:tcPr>
                    <a:solidFill>
                      <a:schemeClr val="dk1">
                        <a:tint val="40000"/>
                      </a:schemeClr>
                    </a:solidFill>
                  </a:tcPr>
                </a:tc>
                <a:tc>
                  <a:txBody>
                    <a:bodyPr/>
                    <a:lstStyle/>
                    <a:p>
                      <a:pPr marL="571500" indent="-571500">
                        <a:buFont typeface="Arial" panose="020B0604020202020204" pitchFamily="34" charset="0"/>
                        <a:buChar char="•"/>
                      </a:pPr>
                      <a:r>
                        <a:rPr lang="en-US" sz="3600" dirty="0"/>
                        <a:t>Compatible with all types of VR. seems to be very user friendly.</a:t>
                      </a:r>
                    </a:p>
                  </a:txBody>
                  <a:tcPr>
                    <a:solidFill>
                      <a:schemeClr val="dk1">
                        <a:tint val="40000"/>
                      </a:schemeClr>
                    </a:solidFill>
                  </a:tcPr>
                </a:tc>
                <a:extLst>
                  <a:ext uri="{0D108BD9-81ED-4DB2-BD59-A6C34878D82A}">
                    <a16:rowId xmlns:a16="http://schemas.microsoft.com/office/drawing/2014/main" val="105378514"/>
                  </a:ext>
                </a:extLst>
              </a:tr>
              <a:tr h="3544275">
                <a:tc>
                  <a:txBody>
                    <a:bodyPr/>
                    <a:lstStyle/>
                    <a:p>
                      <a:r>
                        <a:rPr lang="en-US" sz="5400" dirty="0"/>
                        <a:t>Maya</a:t>
                      </a:r>
                    </a:p>
                  </a:txBody>
                  <a:tcPr>
                    <a:solidFill>
                      <a:schemeClr val="dk1">
                        <a:tint val="20000"/>
                      </a:schemeClr>
                    </a:solidFill>
                  </a:tcPr>
                </a:tc>
                <a:tc>
                  <a:txBody>
                    <a:bodyPr/>
                    <a:lstStyle/>
                    <a:p>
                      <a:pPr marL="571500" indent="-571500">
                        <a:buFont typeface="Arial" panose="020B0604020202020204" pitchFamily="34" charset="0"/>
                        <a:buChar char="•"/>
                      </a:pPr>
                      <a:r>
                        <a:rPr lang="en-US" sz="3600" dirty="0"/>
                        <a:t>Great graphics and realistic animations.</a:t>
                      </a:r>
                    </a:p>
                    <a:p>
                      <a:pPr marL="571500" indent="-571500">
                        <a:buFont typeface="Arial" panose="020B0604020202020204" pitchFamily="34" charset="0"/>
                        <a:buChar char="•"/>
                      </a:pPr>
                      <a:r>
                        <a:rPr lang="en-US" sz="3600" dirty="0"/>
                        <a:t>Can work cross platform with Unreal Engine.</a:t>
                      </a:r>
                    </a:p>
                    <a:p>
                      <a:pPr marL="571500" indent="-571500">
                        <a:buFont typeface="Arial" panose="020B0604020202020204" pitchFamily="34" charset="0"/>
                        <a:buChar char="•"/>
                      </a:pPr>
                      <a:r>
                        <a:rPr lang="en-US" sz="3600" dirty="0"/>
                        <a:t>Many tutorials on astronomical objects online..</a:t>
                      </a:r>
                    </a:p>
                  </a:txBody>
                  <a:tcPr>
                    <a:solidFill>
                      <a:schemeClr val="dk1">
                        <a:tint val="20000"/>
                      </a:schemeClr>
                    </a:solidFill>
                  </a:tcPr>
                </a:tc>
                <a:tc>
                  <a:txBody>
                    <a:bodyPr/>
                    <a:lstStyle/>
                    <a:p>
                      <a:pPr marL="571500" indent="-571500">
                        <a:buFont typeface="Arial" panose="020B0604020202020204" pitchFamily="34" charset="0"/>
                        <a:buChar char="•"/>
                      </a:pPr>
                      <a:r>
                        <a:rPr lang="en-US" sz="3600" dirty="0"/>
                        <a:t>Not interactive. You must import it into another software to get interactivity.</a:t>
                      </a:r>
                    </a:p>
                  </a:txBody>
                  <a:tcPr>
                    <a:solidFill>
                      <a:schemeClr val="dk1">
                        <a:tint val="20000"/>
                      </a:schemeClr>
                    </a:solidFill>
                  </a:tcPr>
                </a:tc>
                <a:tc>
                  <a:txBody>
                    <a:bodyPr/>
                    <a:lstStyle/>
                    <a:p>
                      <a:pPr marL="571500" indent="-571500">
                        <a:buFont typeface="Arial" panose="020B0604020202020204" pitchFamily="34" charset="0"/>
                        <a:buChar char="•"/>
                      </a:pPr>
                      <a:r>
                        <a:rPr lang="en-US" sz="3600" dirty="0"/>
                        <a:t>Can port in large data sets.</a:t>
                      </a:r>
                    </a:p>
                    <a:p>
                      <a:pPr marL="571500" indent="-571500">
                        <a:buFont typeface="Arial" panose="020B0604020202020204" pitchFamily="34" charset="0"/>
                        <a:buChar char="•"/>
                      </a:pPr>
                      <a:r>
                        <a:rPr lang="en-US" sz="3600" dirty="0"/>
                        <a:t>Great for Physics simulations like rigid bodies and particles.</a:t>
                      </a:r>
                    </a:p>
                  </a:txBody>
                  <a:tcPr>
                    <a:solidFill>
                      <a:schemeClr val="dk1">
                        <a:tint val="20000"/>
                      </a:schemeClr>
                    </a:solidFill>
                  </a:tcPr>
                </a:tc>
                <a:tc>
                  <a:txBody>
                    <a:bodyPr/>
                    <a:lstStyle/>
                    <a:p>
                      <a:pPr marL="571500" indent="-571500">
                        <a:buFont typeface="Arial" panose="020B0604020202020204" pitchFamily="34" charset="0"/>
                        <a:buChar char="•"/>
                      </a:pPr>
                      <a:r>
                        <a:rPr lang="en-US" sz="3600" dirty="0"/>
                        <a:t>$1,875/year per person</a:t>
                      </a:r>
                    </a:p>
                  </a:txBody>
                  <a:tcPr>
                    <a:solidFill>
                      <a:schemeClr val="dk1">
                        <a:tint val="20000"/>
                      </a:schemeClr>
                    </a:solidFill>
                  </a:tcPr>
                </a:tc>
                <a:tc>
                  <a:txBody>
                    <a:bodyPr/>
                    <a:lstStyle/>
                    <a:p>
                      <a:pPr marL="571500" indent="-571500">
                        <a:buFont typeface="Arial" panose="020B0604020202020204" pitchFamily="34" charset="0"/>
                        <a:buChar char="•"/>
                      </a:pPr>
                      <a:r>
                        <a:rPr lang="en-US" sz="3600" dirty="0"/>
                        <a:t>CPU - 64-bit Intel or AMD CPU, Apple M-series silicon using Rosetta 2</a:t>
                      </a:r>
                    </a:p>
                    <a:p>
                      <a:pPr marL="571500" indent="-571500">
                        <a:buFont typeface="Arial" panose="020B0604020202020204" pitchFamily="34" charset="0"/>
                        <a:buChar char="•"/>
                      </a:pPr>
                      <a:r>
                        <a:rPr lang="en-US" sz="3600" dirty="0"/>
                        <a:t>RAM - 8 GB minimum (16 GB+ is recommended)</a:t>
                      </a:r>
                    </a:p>
                  </a:txBody>
                  <a:tcPr>
                    <a:solidFill>
                      <a:schemeClr val="dk1">
                        <a:tint val="20000"/>
                      </a:schemeClr>
                    </a:solidFill>
                  </a:tcPr>
                </a:tc>
                <a:tc>
                  <a:txBody>
                    <a:bodyPr/>
                    <a:lstStyle/>
                    <a:p>
                      <a:pPr marL="571500" indent="-571500">
                        <a:buFont typeface="Arial" panose="020B0604020202020204" pitchFamily="34" charset="0"/>
                        <a:buChar char="•"/>
                      </a:pPr>
                      <a:r>
                        <a:rPr lang="en-US" sz="3600" dirty="0"/>
                        <a:t>You must export your animation to another software to turn it into VR.</a:t>
                      </a:r>
                    </a:p>
                  </a:txBody>
                  <a:tcPr>
                    <a:solidFill>
                      <a:schemeClr val="dk1">
                        <a:tint val="20000"/>
                      </a:schemeClr>
                    </a:solidFill>
                  </a:tcPr>
                </a:tc>
                <a:extLst>
                  <a:ext uri="{0D108BD9-81ED-4DB2-BD59-A6C34878D82A}">
                    <a16:rowId xmlns:a16="http://schemas.microsoft.com/office/drawing/2014/main" val="2512669313"/>
                  </a:ext>
                </a:extLst>
              </a:tr>
              <a:tr h="3022022">
                <a:tc>
                  <a:txBody>
                    <a:bodyPr/>
                    <a:lstStyle/>
                    <a:p>
                      <a:r>
                        <a:rPr lang="en-US" sz="5400" dirty="0"/>
                        <a:t>A-Frame</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Been used by organizations like NASA and CERN.</a:t>
                      </a:r>
                    </a:p>
                    <a:p>
                      <a:pPr marL="571500" indent="-571500">
                        <a:buFont typeface="Arial" panose="020B0604020202020204" pitchFamily="34" charset="0"/>
                        <a:buChar char="•"/>
                      </a:pPr>
                      <a:r>
                        <a:rPr lang="en-US" sz="3600" dirty="0"/>
                        <a:t>Open-source with a large community.</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A little more of an animated style rather than a realistic style.</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Written in HTML, which is an easier language to learn.</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Free!</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“A-Frame can be developed from a plain HTML file without having to install anything.”</a:t>
                      </a:r>
                    </a:p>
                  </a:txBody>
                  <a:tcPr>
                    <a:solidFill>
                      <a:schemeClr val="dk1">
                        <a:tint val="40000"/>
                      </a:schemeClr>
                    </a:solidFill>
                  </a:tcPr>
                </a:tc>
                <a:tc>
                  <a:txBody>
                    <a:bodyPr/>
                    <a:lstStyle/>
                    <a:p>
                      <a:pPr marL="571500" indent="-571500">
                        <a:buFont typeface="Arial" panose="020B0604020202020204" pitchFamily="34" charset="0"/>
                        <a:buChar char="•"/>
                      </a:pPr>
                      <a:r>
                        <a:rPr lang="en-US" sz="3600" dirty="0"/>
                        <a:t>Works with any VR/AR headset. It also can be used as 360-degree computer software.</a:t>
                      </a:r>
                    </a:p>
                  </a:txBody>
                  <a:tcPr>
                    <a:solidFill>
                      <a:schemeClr val="dk1">
                        <a:tint val="40000"/>
                      </a:schemeClr>
                    </a:solidFill>
                  </a:tcPr>
                </a:tc>
                <a:extLst>
                  <a:ext uri="{0D108BD9-81ED-4DB2-BD59-A6C34878D82A}">
                    <a16:rowId xmlns:a16="http://schemas.microsoft.com/office/drawing/2014/main" val="2486164169"/>
                  </a:ext>
                </a:extLst>
              </a:tr>
            </a:tbl>
          </a:graphicData>
        </a:graphic>
      </p:graphicFrame>
      <p:sp>
        <p:nvSpPr>
          <p:cNvPr id="3" name="Text Placeholder 97">
            <a:extLst>
              <a:ext uri="{FF2B5EF4-FFF2-40B4-BE49-F238E27FC236}">
                <a16:creationId xmlns:a16="http://schemas.microsoft.com/office/drawing/2014/main" id="{E5DB0DAF-1574-0A87-92B2-64E75C59593D}"/>
              </a:ext>
            </a:extLst>
          </p:cNvPr>
          <p:cNvSpPr txBox="1">
            <a:spLocks/>
          </p:cNvSpPr>
          <p:nvPr/>
        </p:nvSpPr>
        <p:spPr>
          <a:xfrm>
            <a:off x="23740119" y="27137050"/>
            <a:ext cx="8839202" cy="1200321"/>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6600" dirty="0">
                <a:solidFill>
                  <a:srgbClr val="A80C2F"/>
                </a:solidFill>
              </a:rPr>
              <a:t>Future Work:</a:t>
            </a:r>
          </a:p>
        </p:txBody>
      </p:sp>
      <p:sp>
        <p:nvSpPr>
          <p:cNvPr id="6" name="Text Placeholder 98">
            <a:extLst>
              <a:ext uri="{FF2B5EF4-FFF2-40B4-BE49-F238E27FC236}">
                <a16:creationId xmlns:a16="http://schemas.microsoft.com/office/drawing/2014/main" id="{8E01CDCA-9DFE-D698-BB90-5251B94A4F4D}"/>
              </a:ext>
            </a:extLst>
          </p:cNvPr>
          <p:cNvSpPr txBox="1">
            <a:spLocks/>
          </p:cNvSpPr>
          <p:nvPr/>
        </p:nvSpPr>
        <p:spPr>
          <a:xfrm>
            <a:off x="18083079" y="28250439"/>
            <a:ext cx="20153282" cy="3305498"/>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marL="571500" indent="-571500">
              <a:buFont typeface="Arial" panose="020B0604020202020204" pitchFamily="34" charset="0"/>
              <a:buChar char="•"/>
            </a:pPr>
            <a:r>
              <a:rPr lang="en-US" sz="4400" dirty="0">
                <a:solidFill>
                  <a:schemeClr val="tx1"/>
                </a:solidFill>
              </a:rPr>
              <a:t>Next phase involves replicating a single simulation across different software for performance comparison.</a:t>
            </a:r>
          </a:p>
          <a:p>
            <a:pPr marL="571500" indent="-571500">
              <a:buFont typeface="Arial" panose="020B0604020202020204" pitchFamily="34" charset="0"/>
              <a:buChar char="•"/>
            </a:pPr>
            <a:r>
              <a:rPr lang="en-US" sz="4400" dirty="0">
                <a:solidFill>
                  <a:schemeClr val="tx1"/>
                </a:solidFill>
              </a:rPr>
              <a:t>The team aims to develop simulations, user interactive activities for various topics in Astronomy, Physics, and other STEM disciplines.</a:t>
            </a:r>
          </a:p>
        </p:txBody>
      </p:sp>
      <p:pic>
        <p:nvPicPr>
          <p:cNvPr id="8" name="Picture 7" descr="A qr code on a white background&#10;&#10;Description automatically generated">
            <a:extLst>
              <a:ext uri="{FF2B5EF4-FFF2-40B4-BE49-F238E27FC236}">
                <a16:creationId xmlns:a16="http://schemas.microsoft.com/office/drawing/2014/main" id="{39958EA4-FD09-0A9A-402E-D4B6D6A46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7892" y="27367118"/>
            <a:ext cx="4944270" cy="4944270"/>
          </a:xfrm>
          <a:prstGeom prst="rect">
            <a:avLst/>
          </a:prstGeom>
        </p:spPr>
      </p:pic>
      <p:sp>
        <p:nvSpPr>
          <p:cNvPr id="10" name="TextBox 9">
            <a:extLst>
              <a:ext uri="{FF2B5EF4-FFF2-40B4-BE49-F238E27FC236}">
                <a16:creationId xmlns:a16="http://schemas.microsoft.com/office/drawing/2014/main" id="{7D857150-B8B4-D93A-52F3-2830A2721B32}"/>
              </a:ext>
            </a:extLst>
          </p:cNvPr>
          <p:cNvSpPr txBox="1"/>
          <p:nvPr/>
        </p:nvSpPr>
        <p:spPr>
          <a:xfrm>
            <a:off x="38236361" y="32177814"/>
            <a:ext cx="4767331" cy="646331"/>
          </a:xfrm>
          <a:prstGeom prst="rect">
            <a:avLst/>
          </a:prstGeom>
          <a:noFill/>
        </p:spPr>
        <p:txBody>
          <a:bodyPr wrap="none" rtlCol="0">
            <a:spAutoFit/>
          </a:bodyPr>
          <a:lstStyle/>
          <a:p>
            <a:r>
              <a:rPr lang="en-US" sz="3600" b="1" u="sng" dirty="0">
                <a:solidFill>
                  <a:srgbClr val="A80C2F"/>
                </a:solidFill>
                <a:latin typeface="Times New Roman" panose="02020603050405020304" pitchFamily="18" charset="0"/>
                <a:cs typeface="Times New Roman" panose="02020603050405020304" pitchFamily="18" charset="0"/>
              </a:rPr>
              <a:t>Scan me to learn more!</a:t>
            </a:r>
          </a:p>
        </p:txBody>
      </p:sp>
      <p:pic>
        <p:nvPicPr>
          <p:cNvPr id="12" name="Picture 11" descr="A black background with red text&#10;&#10;Description automatically generated">
            <a:extLst>
              <a:ext uri="{FF2B5EF4-FFF2-40B4-BE49-F238E27FC236}">
                <a16:creationId xmlns:a16="http://schemas.microsoft.com/office/drawing/2014/main" id="{80D35FD1-3AF1-2232-14C0-39B7370187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12427" y="2629647"/>
            <a:ext cx="9215198" cy="3071732"/>
          </a:xfrm>
          <a:prstGeom prst="rect">
            <a:avLst/>
          </a:prstGeom>
        </p:spPr>
      </p:pic>
      <p:sp>
        <p:nvSpPr>
          <p:cNvPr id="13" name="Text Placeholder 101">
            <a:extLst>
              <a:ext uri="{FF2B5EF4-FFF2-40B4-BE49-F238E27FC236}">
                <a16:creationId xmlns:a16="http://schemas.microsoft.com/office/drawing/2014/main" id="{54FAC610-AA8B-4244-8F06-6E0DE1A9D297}"/>
              </a:ext>
            </a:extLst>
          </p:cNvPr>
          <p:cNvSpPr>
            <a:spLocks noGrp="1"/>
          </p:cNvSpPr>
          <p:nvPr/>
        </p:nvSpPr>
        <p:spPr>
          <a:xfrm>
            <a:off x="9181157" y="2181041"/>
            <a:ext cx="25528885" cy="1918271"/>
          </a:xfrm>
          <a:prstGeom prst="rect">
            <a:avLst/>
          </a:prstGeom>
        </p:spPr>
        <p:txBody>
          <a:bodyPr anchor="t" anchorCtr="1">
            <a:normAutofit fontScale="55000" lnSpcReduction="20000"/>
          </a:bodyPr>
          <a:lstStyle>
            <a:lvl1pPr marL="0" indent="0" algn="ctr" defTabSz="4388900" rtl="0" eaLnBrk="1" latinLnBrk="0" hangingPunct="1">
              <a:spcBef>
                <a:spcPct val="20000"/>
              </a:spcBef>
              <a:buFontTx/>
              <a:buNone/>
              <a:defRPr sz="8800" kern="1200">
                <a:solidFill>
                  <a:schemeClr val="accent5">
                    <a:lumMod val="50000"/>
                  </a:schemeClr>
                </a:solidFill>
                <a:latin typeface="+mj-lt"/>
                <a:ea typeface="+mn-ea"/>
                <a:cs typeface="+mn-cs"/>
              </a:defRPr>
            </a:lvl1pPr>
            <a:lvl2pPr marL="3565982" indent="-1371531" algn="l" defTabSz="4388900" rtl="0" eaLnBrk="1" latinLnBrk="0" hangingPunct="1">
              <a:spcBef>
                <a:spcPct val="20000"/>
              </a:spcBef>
              <a:buFontTx/>
              <a:buNone/>
              <a:defRPr sz="7200" kern="1200">
                <a:solidFill>
                  <a:schemeClr val="tx1"/>
                </a:solidFill>
                <a:latin typeface="+mn-lt"/>
                <a:ea typeface="+mn-ea"/>
                <a:cs typeface="+mn-cs"/>
              </a:defRPr>
            </a:lvl2pPr>
            <a:lvl3pPr marL="5486126" indent="-1097226" algn="l" defTabSz="4388900" rtl="0" eaLnBrk="1" latinLnBrk="0" hangingPunct="1">
              <a:spcBef>
                <a:spcPct val="20000"/>
              </a:spcBef>
              <a:buFontTx/>
              <a:buNone/>
              <a:defRPr sz="7200" kern="1200">
                <a:solidFill>
                  <a:schemeClr val="tx1"/>
                </a:solidFill>
                <a:latin typeface="+mn-lt"/>
                <a:ea typeface="+mn-ea"/>
                <a:cs typeface="+mn-cs"/>
              </a:defRPr>
            </a:lvl3pPr>
            <a:lvl4pPr marL="7680577" indent="-1097226" algn="l" defTabSz="4388900" rtl="0" eaLnBrk="1" latinLnBrk="0" hangingPunct="1">
              <a:spcBef>
                <a:spcPct val="20000"/>
              </a:spcBef>
              <a:buFontTx/>
              <a:buNone/>
              <a:defRPr sz="7200" kern="1200">
                <a:solidFill>
                  <a:schemeClr val="tx1"/>
                </a:solidFill>
                <a:latin typeface="+mn-lt"/>
                <a:ea typeface="+mn-ea"/>
                <a:cs typeface="+mn-cs"/>
              </a:defRPr>
            </a:lvl4pPr>
            <a:lvl5pPr marL="9875026" indent="-1097226" algn="l" defTabSz="4388900" rtl="0" eaLnBrk="1" latinLnBrk="0" hangingPunct="1">
              <a:spcBef>
                <a:spcPct val="20000"/>
              </a:spcBef>
              <a:buFontTx/>
              <a:buNone/>
              <a:defRPr sz="72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tx1"/>
                </a:solidFill>
              </a:rPr>
              <a:t>Maxwell Baxley (</a:t>
            </a:r>
            <a:r>
              <a:rPr lang="en-US" sz="8800" dirty="0">
                <a:solidFill>
                  <a:schemeClr val="tx1"/>
                </a:solidFill>
                <a:latin typeface="ff2"/>
                <a:hlinkClick r:id="rId4"/>
              </a:rPr>
              <a:t>MMB54078@uga.edu</a:t>
            </a:r>
            <a:r>
              <a:rPr lang="en-US" dirty="0">
                <a:solidFill>
                  <a:schemeClr val="tx1"/>
                </a:solidFill>
              </a:rPr>
              <a:t>)</a:t>
            </a:r>
          </a:p>
          <a:p>
            <a:r>
              <a:rPr lang="en-US" dirty="0">
                <a:solidFill>
                  <a:schemeClr val="tx1"/>
                </a:solidFill>
              </a:rPr>
              <a:t>Faculty Mentors: </a:t>
            </a:r>
            <a:r>
              <a:rPr lang="en-US" i="0" dirty="0">
                <a:solidFill>
                  <a:schemeClr val="tx1"/>
                </a:solidFill>
                <a:effectLst/>
                <a:latin typeface="ff2"/>
              </a:rPr>
              <a:t>Dr. </a:t>
            </a:r>
            <a:r>
              <a:rPr lang="en-US" i="0" dirty="0" err="1">
                <a:solidFill>
                  <a:schemeClr val="tx1"/>
                </a:solidFill>
                <a:effectLst/>
                <a:latin typeface="ff2"/>
              </a:rPr>
              <a:t>Inseok</a:t>
            </a:r>
            <a:r>
              <a:rPr lang="en-US" i="0" dirty="0">
                <a:solidFill>
                  <a:schemeClr val="tx1"/>
                </a:solidFill>
                <a:effectLst/>
                <a:latin typeface="ff2"/>
              </a:rPr>
              <a:t> Song (</a:t>
            </a:r>
            <a:r>
              <a:rPr lang="en-US" sz="8800" dirty="0">
                <a:solidFill>
                  <a:schemeClr val="tx1"/>
                </a:solidFill>
                <a:latin typeface="ff2"/>
                <a:hlinkClick r:id="rId5"/>
              </a:rPr>
              <a:t>Song@uga.edu</a:t>
            </a:r>
            <a:r>
              <a:rPr lang="en-US" i="0" dirty="0">
                <a:solidFill>
                  <a:schemeClr val="tx1"/>
                </a:solidFill>
                <a:effectLst/>
                <a:latin typeface="ff2"/>
              </a:rPr>
              <a:t>), </a:t>
            </a:r>
            <a:r>
              <a:rPr lang="en-US" dirty="0">
                <a:solidFill>
                  <a:schemeClr val="tx1"/>
                </a:solidFill>
              </a:rPr>
              <a:t>Dr. </a:t>
            </a:r>
            <a:r>
              <a:rPr lang="en-US" i="0" dirty="0">
                <a:solidFill>
                  <a:schemeClr val="tx1"/>
                </a:solidFill>
                <a:effectLst/>
                <a:latin typeface="ff2"/>
              </a:rPr>
              <a:t>Nandana Weliweriya (</a:t>
            </a:r>
            <a:r>
              <a:rPr lang="en-US" sz="8800" dirty="0">
                <a:solidFill>
                  <a:schemeClr val="tx1"/>
                </a:solidFill>
                <a:latin typeface="ff2"/>
                <a:hlinkClick r:id="rId6"/>
              </a:rPr>
              <a:t>NandanaW@uga.edu</a:t>
            </a:r>
            <a:r>
              <a:rPr lang="en-US" i="0" dirty="0">
                <a:solidFill>
                  <a:schemeClr val="tx1"/>
                </a:solidFill>
                <a:effectLst/>
                <a:latin typeface="ff2"/>
              </a:rPr>
              <a:t>)</a:t>
            </a:r>
          </a:p>
        </p:txBody>
      </p:sp>
      <p:sp>
        <p:nvSpPr>
          <p:cNvPr id="18" name="TextBox 17">
            <a:extLst>
              <a:ext uri="{FF2B5EF4-FFF2-40B4-BE49-F238E27FC236}">
                <a16:creationId xmlns:a16="http://schemas.microsoft.com/office/drawing/2014/main" id="{DB39DB1A-BE75-DC38-124A-31FA7E2B12AE}"/>
              </a:ext>
            </a:extLst>
          </p:cNvPr>
          <p:cNvSpPr txBox="1"/>
          <p:nvPr/>
        </p:nvSpPr>
        <p:spPr>
          <a:xfrm>
            <a:off x="17416533" y="3552559"/>
            <a:ext cx="20124037" cy="1323439"/>
          </a:xfrm>
          <a:prstGeom prst="rect">
            <a:avLst/>
          </a:prstGeom>
          <a:noFill/>
        </p:spPr>
        <p:txBody>
          <a:bodyPr wrap="square" rtlCol="0">
            <a:spAutoFit/>
          </a:bodyPr>
          <a:lstStyle/>
          <a:p>
            <a:pPr algn="ctr"/>
            <a:r>
              <a:rPr lang="en-US" sz="8000" b="1" u="sng" dirty="0">
                <a:solidFill>
                  <a:srgbClr val="A80C2F"/>
                </a:solidFill>
                <a:cs typeface="Times New Roman" panose="02020603050405020304" pitchFamily="18" charset="0"/>
              </a:rPr>
              <a:t>3-D Software Comparison</a:t>
            </a:r>
          </a:p>
        </p:txBody>
      </p:sp>
      <p:pic>
        <p:nvPicPr>
          <p:cNvPr id="20" name="Picture 19" descr="A blue and white logo&#10;&#10;Description automatically generated">
            <a:extLst>
              <a:ext uri="{FF2B5EF4-FFF2-40B4-BE49-F238E27FC236}">
                <a16:creationId xmlns:a16="http://schemas.microsoft.com/office/drawing/2014/main" id="{6438303B-993D-2690-53F2-19235D05C4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0931" y="20721229"/>
            <a:ext cx="3486190" cy="3486190"/>
          </a:xfrm>
          <a:prstGeom prst="rect">
            <a:avLst/>
          </a:prstGeom>
        </p:spPr>
      </p:pic>
      <p:pic>
        <p:nvPicPr>
          <p:cNvPr id="22" name="Picture 21" descr="A poster of a frame&#10;&#10;Description automatically generated">
            <a:extLst>
              <a:ext uri="{FF2B5EF4-FFF2-40B4-BE49-F238E27FC236}">
                <a16:creationId xmlns:a16="http://schemas.microsoft.com/office/drawing/2014/main" id="{61043F6E-2C27-B227-3023-DEE65D358D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22699" y="24943316"/>
            <a:ext cx="1779732" cy="2075407"/>
          </a:xfrm>
          <a:prstGeom prst="rect">
            <a:avLst/>
          </a:prstGeom>
        </p:spPr>
      </p:pic>
      <p:pic>
        <p:nvPicPr>
          <p:cNvPr id="28" name="Picture 27" descr="A logo of blender&#10;&#10;Description automatically generated">
            <a:extLst>
              <a:ext uri="{FF2B5EF4-FFF2-40B4-BE49-F238E27FC236}">
                <a16:creationId xmlns:a16="http://schemas.microsoft.com/office/drawing/2014/main" id="{73255568-DFDE-1E90-5B47-B05C3C1897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05241" y="17004965"/>
            <a:ext cx="2526305" cy="3284564"/>
          </a:xfrm>
          <a:prstGeom prst="rect">
            <a:avLst/>
          </a:prstGeom>
        </p:spPr>
      </p:pic>
      <p:pic>
        <p:nvPicPr>
          <p:cNvPr id="36" name="Picture 35" descr="A black and grey logo&#10;&#10;Description automatically generated">
            <a:extLst>
              <a:ext uri="{FF2B5EF4-FFF2-40B4-BE49-F238E27FC236}">
                <a16:creationId xmlns:a16="http://schemas.microsoft.com/office/drawing/2014/main" id="{840351B2-9FA5-08F3-32AE-EFDC2FF5F4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20742" y="13169960"/>
            <a:ext cx="3783646" cy="1376889"/>
          </a:xfrm>
          <a:prstGeom prst="rect">
            <a:avLst/>
          </a:prstGeom>
        </p:spPr>
      </p:pic>
      <p:pic>
        <p:nvPicPr>
          <p:cNvPr id="38" name="Picture 37" descr="A black and white logo&#10;&#10;Description automatically generated">
            <a:extLst>
              <a:ext uri="{FF2B5EF4-FFF2-40B4-BE49-F238E27FC236}">
                <a16:creationId xmlns:a16="http://schemas.microsoft.com/office/drawing/2014/main" id="{4C1F405E-1D67-216A-364C-5FE7620CA4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40965" y="8449233"/>
            <a:ext cx="2743200" cy="3267075"/>
          </a:xfrm>
          <a:prstGeom prst="rect">
            <a:avLst/>
          </a:prstGeom>
        </p:spPr>
      </p:pic>
      <p:pic>
        <p:nvPicPr>
          <p:cNvPr id="40" name="Picture 39" descr="A black and red text on a black background&#10;&#10;Description automatically generated">
            <a:extLst>
              <a:ext uri="{FF2B5EF4-FFF2-40B4-BE49-F238E27FC236}">
                <a16:creationId xmlns:a16="http://schemas.microsoft.com/office/drawing/2014/main" id="{47479198-116A-FED4-1A50-23CAFD3E18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7791" y="2625428"/>
            <a:ext cx="9197229" cy="2207335"/>
          </a:xfrm>
          <a:prstGeom prst="rect">
            <a:avLst/>
          </a:prstGeom>
        </p:spPr>
      </p:pic>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5012</TotalTime>
  <Words>743</Words>
  <Application>Microsoft Office PowerPoint</Application>
  <PresentationFormat>Custom</PresentationFormat>
  <Paragraphs>87</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ff2</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Maxwell Martin Baxley</cp:lastModifiedBy>
  <cp:revision>74</cp:revision>
  <dcterms:created xsi:type="dcterms:W3CDTF">2012-02-03T19:11:35Z</dcterms:created>
  <dcterms:modified xsi:type="dcterms:W3CDTF">2024-03-25T15:11:17Z</dcterms:modified>
  <cp:category>Research poster templates</cp:category>
</cp:coreProperties>
</file>